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548062" y="2875359"/>
            <a:ext cx="17287876" cy="455414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548062" y="7411640"/>
            <a:ext cx="17287876" cy="18216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4833937" y="8001000"/>
            <a:ext cx="14716126" cy="7143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4833937" y="5838229"/>
            <a:ext cx="14716126" cy="9144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13"/>
          </p:nvPr>
        </p:nvSpPr>
        <p:spPr>
          <a:xfrm>
            <a:off x="4941093" y="732234"/>
            <a:ext cx="14608970" cy="82409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715500"/>
            <a:ext cx="14716126" cy="180379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3548062" y="4572000"/>
            <a:ext cx="17287876" cy="455414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477749" y="857250"/>
            <a:ext cx="7536657" cy="109120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3548062" y="1428750"/>
            <a:ext cx="8286751" cy="5464969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3548062" y="6875859"/>
            <a:ext cx="8286751" cy="546497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24452" indent="-724452">
              <a:lnSpc>
                <a:spcPct val="120000"/>
              </a:lnSpc>
              <a:spcBef>
                <a:spcPts val="6400"/>
              </a:spcBef>
              <a:defRPr sz="6400"/>
            </a:lvl1pPr>
            <a:lvl2pPr marL="1245152" indent="-724452">
              <a:lnSpc>
                <a:spcPct val="120000"/>
              </a:lnSpc>
              <a:spcBef>
                <a:spcPts val="6400"/>
              </a:spcBef>
              <a:defRPr sz="6400"/>
            </a:lvl2pPr>
            <a:lvl3pPr marL="1765852" indent="-724452">
              <a:lnSpc>
                <a:spcPct val="120000"/>
              </a:lnSpc>
              <a:spcBef>
                <a:spcPts val="6400"/>
              </a:spcBef>
              <a:defRPr sz="6400"/>
            </a:lvl3pPr>
            <a:lvl4pPr marL="2286552" indent="-724452">
              <a:lnSpc>
                <a:spcPct val="120000"/>
              </a:lnSpc>
              <a:spcBef>
                <a:spcPts val="6400"/>
              </a:spcBef>
              <a:defRPr sz="6400"/>
            </a:lvl4pPr>
            <a:lvl5pPr marL="2807252" indent="-724452">
              <a:lnSpc>
                <a:spcPct val="120000"/>
              </a:lnSpc>
              <a:spcBef>
                <a:spcPts val="64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quarter" idx="13"/>
          </p:nvPr>
        </p:nvSpPr>
        <p:spPr>
          <a:xfrm>
            <a:off x="12709921" y="3911203"/>
            <a:ext cx="7429501" cy="86975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3548062" y="3839765"/>
            <a:ext cx="8286751" cy="885825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119562" y="1071562"/>
            <a:ext cx="16127017" cy="11555017"/>
          </a:xfrm>
          <a:prstGeom prst="rect">
            <a:avLst/>
          </a:prstGeom>
        </p:spPr>
        <p:txBody>
          <a:bodyPr/>
          <a:lstStyle>
            <a:lvl1pPr marL="724452" indent="-724452">
              <a:lnSpc>
                <a:spcPct val="120000"/>
              </a:lnSpc>
              <a:spcBef>
                <a:spcPts val="6400"/>
              </a:spcBef>
              <a:defRPr sz="6400"/>
            </a:lvl1pPr>
            <a:lvl2pPr marL="1245152" indent="-724452">
              <a:lnSpc>
                <a:spcPct val="120000"/>
              </a:lnSpc>
              <a:spcBef>
                <a:spcPts val="6400"/>
              </a:spcBef>
              <a:defRPr sz="6400"/>
            </a:lvl2pPr>
            <a:lvl3pPr marL="1765852" indent="-724452">
              <a:lnSpc>
                <a:spcPct val="120000"/>
              </a:lnSpc>
              <a:spcBef>
                <a:spcPts val="6400"/>
              </a:spcBef>
              <a:defRPr sz="6400"/>
            </a:lvl3pPr>
            <a:lvl4pPr marL="2286552" indent="-724452">
              <a:lnSpc>
                <a:spcPct val="120000"/>
              </a:lnSpc>
              <a:spcBef>
                <a:spcPts val="6400"/>
              </a:spcBef>
              <a:defRPr sz="6400"/>
            </a:lvl4pPr>
            <a:lvl5pPr marL="2807252" indent="-724452">
              <a:lnSpc>
                <a:spcPct val="120000"/>
              </a:lnSpc>
              <a:spcBef>
                <a:spcPts val="6400"/>
              </a:spcBef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406312" y="7072312"/>
            <a:ext cx="8161735" cy="59293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420112" y="714375"/>
            <a:ext cx="8161735" cy="59293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3798093" y="714375"/>
            <a:ext cx="8167826" cy="12287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548062" y="357187"/>
            <a:ext cx="172878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548062" y="3839765"/>
            <a:ext cx="17287876" cy="885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2882" y="13038931"/>
            <a:ext cx="460376" cy="498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5908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0226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4544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8862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3180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7498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1816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6134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40452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github.com/minus5/examples-services" TargetMode="External"/><Relationship Id="rId3" Type="http://schemas.openxmlformats.org/officeDocument/2006/relationships/image" Target="../media/image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github.com/minus5/examples-services" TargetMode="External"/><Relationship Id="rId3" Type="http://schemas.openxmlformats.org/officeDocument/2006/relationships/image" Target="../media/image6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hyperlink" Target="mailto:marin.prcela@minus5.hr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Micro-Machines-World-1.jpg" descr="Micro-Machines-World-1.jpg"/>
          <p:cNvPicPr>
            <a:picLocks noChangeAspect="1"/>
          </p:cNvPicPr>
          <p:nvPr/>
        </p:nvPicPr>
        <p:blipFill>
          <a:blip r:embed="rId2">
            <a:extLst/>
          </a:blip>
          <a:srcRect l="0" t="17105" r="0" b="10155"/>
          <a:stretch>
            <a:fillRect/>
          </a:stretch>
        </p:blipFill>
        <p:spPr>
          <a:xfrm>
            <a:off x="0" y="-13142"/>
            <a:ext cx="24384001" cy="9976963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Microservices in production"/>
          <p:cNvSpPr txBox="1"/>
          <p:nvPr>
            <p:ph type="title" idx="4294967295"/>
          </p:nvPr>
        </p:nvSpPr>
        <p:spPr>
          <a:xfrm>
            <a:off x="462361" y="10487257"/>
            <a:ext cx="17287876" cy="1646887"/>
          </a:xfrm>
          <a:prstGeom prst="rect">
            <a:avLst/>
          </a:prstGeom>
        </p:spPr>
        <p:txBody>
          <a:bodyPr anchor="b"/>
          <a:lstStyle>
            <a:lvl1pPr algn="l">
              <a:defRPr cap="none"/>
            </a:lvl1pPr>
          </a:lstStyle>
          <a:p>
            <a:pPr/>
            <a:r>
              <a:t>Microservices in production</a:t>
            </a:r>
          </a:p>
        </p:txBody>
      </p:sp>
      <p:sp>
        <p:nvSpPr>
          <p:cNvPr id="121" name="a case study"/>
          <p:cNvSpPr txBox="1"/>
          <p:nvPr>
            <p:ph type="body" sz="quarter" idx="4294967295"/>
          </p:nvPr>
        </p:nvSpPr>
        <p:spPr>
          <a:xfrm>
            <a:off x="525861" y="12018395"/>
            <a:ext cx="17287876" cy="101117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</a:lvl1pPr>
          </a:lstStyle>
          <a:p>
            <a:pPr/>
            <a:r>
              <a:t>a case study</a:t>
            </a:r>
          </a:p>
        </p:txBody>
      </p:sp>
      <p:sp>
        <p:nvSpPr>
          <p:cNvPr id="122" name="marin.prcela@minus5.hr"/>
          <p:cNvSpPr txBox="1"/>
          <p:nvPr/>
        </p:nvSpPr>
        <p:spPr>
          <a:xfrm>
            <a:off x="6598358" y="12018395"/>
            <a:ext cx="17287876" cy="1011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r">
              <a:defRPr sz="5200"/>
            </a:lvl1pPr>
          </a:lstStyle>
          <a:p>
            <a:pPr/>
            <a:r>
              <a:t>marin.prcela@minus5.hr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oup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Coupling</a:t>
            </a:r>
          </a:p>
        </p:txBody>
      </p:sp>
      <p:sp>
        <p:nvSpPr>
          <p:cNvPr id="154" name="Putting network in the middle help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Putting network in the middle helps?</a:t>
            </a:r>
          </a:p>
          <a:p>
            <a:pPr marL="0" indent="0">
              <a:buSzTx/>
              <a:buNone/>
            </a:pPr>
            <a:r>
              <a:t>Quick fixes? </a:t>
            </a:r>
          </a:p>
          <a:p>
            <a:pPr marL="0" indent="0">
              <a:buSzTx/>
              <a:buNone/>
            </a:pPr>
            <a:r>
              <a:t>Joined data?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work.png" descr="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0954" y="2727148"/>
            <a:ext cx="9322092" cy="8261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aten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Latency</a:t>
            </a:r>
          </a:p>
        </p:txBody>
      </p:sp>
      <p:sp>
        <p:nvSpPr>
          <p:cNvPr id="159" name="ticket already processed?"/>
          <p:cNvSpPr/>
          <p:nvPr/>
        </p:nvSpPr>
        <p:spPr>
          <a:xfrm>
            <a:off x="1991600" y="6526365"/>
            <a:ext cx="2915411" cy="2919793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ticket already processed?</a:t>
            </a:r>
          </a:p>
        </p:txBody>
      </p:sp>
      <p:sp>
        <p:nvSpPr>
          <p:cNvPr id="160" name="odds are…"/>
          <p:cNvSpPr/>
          <p:nvPr/>
        </p:nvSpPr>
        <p:spPr>
          <a:xfrm>
            <a:off x="5459171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600">
                <a:solidFill>
                  <a:srgbClr val="FFFFFF"/>
                </a:solidFill>
              </a:defRPr>
            </a:pPr>
            <a:r>
              <a:t>odds are </a:t>
            </a:r>
          </a:p>
          <a:p>
            <a:pPr>
              <a:defRPr sz="3600">
                <a:solidFill>
                  <a:srgbClr val="FFFFFF"/>
                </a:solidFill>
              </a:defRPr>
            </a:pPr>
            <a:r>
              <a:t>valid?</a:t>
            </a:r>
          </a:p>
        </p:txBody>
      </p:sp>
      <p:sp>
        <p:nvSpPr>
          <p:cNvPr id="161" name="reserve…"/>
          <p:cNvSpPr/>
          <p:nvPr/>
        </p:nvSpPr>
        <p:spPr>
          <a:xfrm>
            <a:off x="8935175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600">
                <a:solidFill>
                  <a:srgbClr val="FFFFFF"/>
                </a:solidFill>
              </a:defRPr>
            </a:pPr>
            <a:r>
              <a:t>reserve</a:t>
            </a:r>
          </a:p>
          <a:p>
            <a:pPr>
              <a:defRPr sz="3600">
                <a:solidFill>
                  <a:srgbClr val="FFFFFF"/>
                </a:solidFill>
              </a:defRPr>
            </a:pPr>
            <a:r>
              <a:t>money</a:t>
            </a:r>
          </a:p>
        </p:txBody>
      </p:sp>
      <p:sp>
        <p:nvSpPr>
          <p:cNvPr id="162" name="authorization?"/>
          <p:cNvSpPr/>
          <p:nvPr/>
        </p:nvSpPr>
        <p:spPr>
          <a:xfrm>
            <a:off x="12409758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authorization?</a:t>
            </a:r>
          </a:p>
        </p:txBody>
      </p:sp>
      <p:sp>
        <p:nvSpPr>
          <p:cNvPr id="163" name="store ticket"/>
          <p:cNvSpPr/>
          <p:nvPr/>
        </p:nvSpPr>
        <p:spPr>
          <a:xfrm>
            <a:off x="15940578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store ticket</a:t>
            </a:r>
          </a:p>
        </p:txBody>
      </p:sp>
      <p:sp>
        <p:nvSpPr>
          <p:cNvPr id="164" name="confirm…"/>
          <p:cNvSpPr/>
          <p:nvPr/>
        </p:nvSpPr>
        <p:spPr>
          <a:xfrm>
            <a:off x="19471400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600">
                <a:solidFill>
                  <a:srgbClr val="FFFFFF"/>
                </a:solidFill>
              </a:defRPr>
            </a:pPr>
            <a:r>
              <a:t>confirm</a:t>
            </a:r>
          </a:p>
          <a:p>
            <a:pPr>
              <a:defRPr sz="3600">
                <a:solidFill>
                  <a:srgbClr val="FFFFFF"/>
                </a:solidFill>
              </a:defRPr>
            </a:pPr>
            <a:r>
              <a:t>money</a:t>
            </a:r>
          </a:p>
          <a:p>
            <a:pPr>
              <a:defRPr sz="3600">
                <a:solidFill>
                  <a:srgbClr val="FFFFFF"/>
                </a:solidFill>
              </a:defRPr>
            </a:pPr>
            <a:r>
              <a:t>reservation</a:t>
            </a:r>
          </a:p>
        </p:txBody>
      </p:sp>
      <p:sp>
        <p:nvSpPr>
          <p:cNvPr id="165" name="Line"/>
          <p:cNvSpPr/>
          <p:nvPr/>
        </p:nvSpPr>
        <p:spPr>
          <a:xfrm>
            <a:off x="4967077" y="7986261"/>
            <a:ext cx="432028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166" name="Line"/>
          <p:cNvSpPr/>
          <p:nvPr/>
        </p:nvSpPr>
        <p:spPr>
          <a:xfrm>
            <a:off x="8440238" y="7986261"/>
            <a:ext cx="432029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167" name="Line"/>
          <p:cNvSpPr/>
          <p:nvPr/>
        </p:nvSpPr>
        <p:spPr>
          <a:xfrm>
            <a:off x="11913399" y="7986261"/>
            <a:ext cx="432029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168" name="Line"/>
          <p:cNvSpPr/>
          <p:nvPr/>
        </p:nvSpPr>
        <p:spPr>
          <a:xfrm>
            <a:off x="15447773" y="7986261"/>
            <a:ext cx="432029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169" name="Line"/>
          <p:cNvSpPr/>
          <p:nvPr/>
        </p:nvSpPr>
        <p:spPr>
          <a:xfrm>
            <a:off x="18982148" y="7986261"/>
            <a:ext cx="432029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" grpId="2"/>
      <p:bldP build="whole" bldLvl="1" animBg="1" rev="0" advAuto="0" spid="168" grpId="9"/>
      <p:bldP build="whole" bldLvl="1" animBg="1" rev="0" advAuto="0" spid="166" grpId="5"/>
      <p:bldP build="whole" bldLvl="1" animBg="1" rev="0" advAuto="0" spid="165" grpId="3"/>
      <p:bldP build="whole" bldLvl="1" animBg="1" rev="0" advAuto="0" spid="161" grpId="4"/>
      <p:bldP build="whole" bldLvl="1" animBg="1" rev="0" advAuto="0" spid="163" grpId="8"/>
      <p:bldP build="whole" bldLvl="1" animBg="1" rev="0" advAuto="0" spid="164" grpId="10"/>
      <p:bldP build="whole" bldLvl="1" animBg="1" rev="0" advAuto="0" spid="169" grpId="11"/>
      <p:bldP build="whole" bldLvl="1" animBg="1" rev="0" advAuto="0" spid="162" grpId="6"/>
      <p:bldP build="whole" bldLvl="1" animBg="1" rev="0" advAuto="0" spid="167" grpId="7"/>
      <p:bldP build="whole" bldLvl="1" animBg="1" rev="0" advAuto="0" spid="15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work.png" descr="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0954" y="2727148"/>
            <a:ext cx="9322092" cy="8261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cal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Scalability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7364153" y="9197362"/>
            <a:ext cx="2392649" cy="1679611"/>
            <a:chOff x="0" y="0"/>
            <a:chExt cx="2392647" cy="1679610"/>
          </a:xfrm>
        </p:grpSpPr>
        <p:sp>
          <p:nvSpPr>
            <p:cNvPr id="174" name="accounts"/>
            <p:cNvSpPr/>
            <p:nvPr/>
          </p:nvSpPr>
          <p:spPr>
            <a:xfrm>
              <a:off x="0" y="0"/>
              <a:ext cx="2392648" cy="763785"/>
            </a:xfrm>
            <a:prstGeom prst="rect">
              <a:avLst/>
            </a:prstGeom>
            <a:solidFill>
              <a:schemeClr val="accent1">
                <a:satOff val="-5995"/>
                <a:lumOff val="-1100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accounts</a:t>
              </a:r>
            </a:p>
          </p:txBody>
        </p:sp>
        <p:sp>
          <p:nvSpPr>
            <p:cNvPr id="175" name="Rectangle"/>
            <p:cNvSpPr/>
            <p:nvPr/>
          </p:nvSpPr>
          <p:spPr>
            <a:xfrm>
              <a:off x="0" y="915825"/>
              <a:ext cx="2392648" cy="763786"/>
            </a:xfrm>
            <a:prstGeom prst="rect">
              <a:avLst/>
            </a:prstGeom>
            <a:solidFill>
              <a:schemeClr val="accent1">
                <a:satOff val="-5995"/>
                <a:lumOff val="-110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81" name="Group"/>
          <p:cNvGrpSpPr/>
          <p:nvPr/>
        </p:nvGrpSpPr>
        <p:grpSpPr>
          <a:xfrm>
            <a:off x="10995676" y="7352297"/>
            <a:ext cx="2392648" cy="3511263"/>
            <a:chOff x="0" y="0"/>
            <a:chExt cx="2392647" cy="3511261"/>
          </a:xfrm>
        </p:grpSpPr>
        <p:sp>
          <p:nvSpPr>
            <p:cNvPr id="177" name="odds"/>
            <p:cNvSpPr/>
            <p:nvPr/>
          </p:nvSpPr>
          <p:spPr>
            <a:xfrm>
              <a:off x="0" y="0"/>
              <a:ext cx="2392648" cy="763785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odds</a:t>
              </a:r>
            </a:p>
          </p:txBody>
        </p:sp>
        <p:sp>
          <p:nvSpPr>
            <p:cNvPr id="178" name="Rectangle"/>
            <p:cNvSpPr/>
            <p:nvPr/>
          </p:nvSpPr>
          <p:spPr>
            <a:xfrm>
              <a:off x="0" y="915825"/>
              <a:ext cx="2392648" cy="76378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0" y="1831651"/>
              <a:ext cx="2392648" cy="76378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0" y="2747477"/>
              <a:ext cx="2392648" cy="763785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189" name="Group"/>
          <p:cNvGrpSpPr/>
          <p:nvPr/>
        </p:nvGrpSpPr>
        <p:grpSpPr>
          <a:xfrm>
            <a:off x="14627198" y="4604820"/>
            <a:ext cx="2392649" cy="6258740"/>
            <a:chOff x="0" y="0"/>
            <a:chExt cx="2392647" cy="6258739"/>
          </a:xfrm>
        </p:grpSpPr>
        <p:sp>
          <p:nvSpPr>
            <p:cNvPr id="182" name="tickets"/>
            <p:cNvSpPr/>
            <p:nvPr/>
          </p:nvSpPr>
          <p:spPr>
            <a:xfrm>
              <a:off x="0" y="0"/>
              <a:ext cx="2392648" cy="763785"/>
            </a:xfrm>
            <a:prstGeom prst="rect">
              <a:avLst/>
            </a:prstGeom>
            <a:solidFill>
              <a:schemeClr val="accent5">
                <a:hueOff val="-608019"/>
                <a:satOff val="-16379"/>
                <a:lumOff val="2512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tickets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0" y="915826"/>
              <a:ext cx="2392648" cy="763785"/>
            </a:xfrm>
            <a:prstGeom prst="rect">
              <a:avLst/>
            </a:prstGeom>
            <a:solidFill>
              <a:schemeClr val="accent5">
                <a:hueOff val="-608019"/>
                <a:satOff val="-16379"/>
                <a:lumOff val="2512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0" y="1831651"/>
              <a:ext cx="2392648" cy="763786"/>
            </a:xfrm>
            <a:prstGeom prst="rect">
              <a:avLst/>
            </a:prstGeom>
            <a:solidFill>
              <a:schemeClr val="accent5">
                <a:hueOff val="-608019"/>
                <a:satOff val="-16379"/>
                <a:lumOff val="2512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0" y="2747477"/>
              <a:ext cx="2392648" cy="763785"/>
            </a:xfrm>
            <a:prstGeom prst="rect">
              <a:avLst/>
            </a:prstGeom>
            <a:solidFill>
              <a:schemeClr val="accent5">
                <a:hueOff val="-608019"/>
                <a:satOff val="-16379"/>
                <a:lumOff val="2512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" name="Rectangle"/>
            <p:cNvSpPr/>
            <p:nvPr/>
          </p:nvSpPr>
          <p:spPr>
            <a:xfrm>
              <a:off x="0" y="3663302"/>
              <a:ext cx="2392648" cy="763786"/>
            </a:xfrm>
            <a:prstGeom prst="rect">
              <a:avLst/>
            </a:prstGeom>
            <a:solidFill>
              <a:schemeClr val="accent5">
                <a:hueOff val="-608019"/>
                <a:satOff val="-16379"/>
                <a:lumOff val="2512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7" name="Rectangle"/>
            <p:cNvSpPr/>
            <p:nvPr/>
          </p:nvSpPr>
          <p:spPr>
            <a:xfrm>
              <a:off x="0" y="4579129"/>
              <a:ext cx="2392648" cy="763785"/>
            </a:xfrm>
            <a:prstGeom prst="rect">
              <a:avLst/>
            </a:prstGeom>
            <a:solidFill>
              <a:schemeClr val="accent5">
                <a:hueOff val="-608019"/>
                <a:satOff val="-16379"/>
                <a:lumOff val="2512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8" name="Rectangle"/>
            <p:cNvSpPr/>
            <p:nvPr/>
          </p:nvSpPr>
          <p:spPr>
            <a:xfrm>
              <a:off x="0" y="5494954"/>
              <a:ext cx="2392648" cy="763786"/>
            </a:xfrm>
            <a:prstGeom prst="rect">
              <a:avLst/>
            </a:prstGeom>
            <a:solidFill>
              <a:schemeClr val="accent5">
                <a:hueOff val="-608019"/>
                <a:satOff val="-16379"/>
                <a:lumOff val="2512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6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1"/>
      <p:bldP build="whole" bldLvl="1" animBg="1" rev="0" advAuto="0" spid="189" grpId="3"/>
      <p:bldP build="whole" bldLvl="1" animBg="1" rev="0" advAuto="0" spid="181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satOff val="5412"/>
            <a:lumOff val="-3074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How did we do i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solidFill>
                  <a:srgbClr val="FFFFFF"/>
                </a:solidFill>
              </a:defRPr>
            </a:lvl1pPr>
          </a:lstStyle>
          <a:p>
            <a:pPr/>
            <a:r>
              <a:t>How did we do it?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ithub.com/minus5/examples-servic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github.com/minus5/examples-services</a:t>
            </a:r>
          </a:p>
        </p:txBody>
      </p:sp>
      <p:pic>
        <p:nvPicPr>
          <p:cNvPr id="194" name="golang-card.png" descr="golang-car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29354" y="7224183"/>
            <a:ext cx="3725292" cy="1862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hueOff val="-78595"/>
            <a:satOff val="12505"/>
            <a:lumOff val="1387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nsq_blue.png" descr="nsq_bl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5615" y="3262374"/>
            <a:ext cx="1367970" cy="1367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docker.png" descr="dock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78882" y="8041592"/>
            <a:ext cx="1621434" cy="1211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Screen Shot 2017-09-10 at 19.15.00.png" descr="Screen Shot 2017-09-10 at 19.15.00.png"/>
          <p:cNvPicPr>
            <a:picLocks noChangeAspect="1"/>
          </p:cNvPicPr>
          <p:nvPr/>
        </p:nvPicPr>
        <p:blipFill>
          <a:blip r:embed="rId4">
            <a:alphaModFix amt="49951"/>
            <a:extLst/>
          </a:blip>
          <a:stretch>
            <a:fillRect/>
          </a:stretch>
        </p:blipFill>
        <p:spPr>
          <a:xfrm>
            <a:off x="8183050" y="3522903"/>
            <a:ext cx="1621434" cy="84691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REST"/>
          <p:cNvSpPr txBox="1"/>
          <p:nvPr/>
        </p:nvSpPr>
        <p:spPr>
          <a:xfrm>
            <a:off x="8247338" y="4886957"/>
            <a:ext cx="1492859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REST</a:t>
            </a:r>
          </a:p>
        </p:txBody>
      </p:sp>
      <p:sp>
        <p:nvSpPr>
          <p:cNvPr id="200" name="Messaging"/>
          <p:cNvSpPr txBox="1"/>
          <p:nvPr/>
        </p:nvSpPr>
        <p:spPr>
          <a:xfrm>
            <a:off x="14265222" y="4886957"/>
            <a:ext cx="2648757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Messaging</a:t>
            </a:r>
          </a:p>
        </p:txBody>
      </p:sp>
      <p:sp>
        <p:nvSpPr>
          <p:cNvPr id="201" name="Service Discovery"/>
          <p:cNvSpPr txBox="1"/>
          <p:nvPr/>
        </p:nvSpPr>
        <p:spPr>
          <a:xfrm>
            <a:off x="6670845" y="9586850"/>
            <a:ext cx="4645845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Service Discovery</a:t>
            </a:r>
          </a:p>
        </p:txBody>
      </p:sp>
      <p:sp>
        <p:nvSpPr>
          <p:cNvPr id="202" name="Containerisation"/>
          <p:cNvSpPr txBox="1"/>
          <p:nvPr/>
        </p:nvSpPr>
        <p:spPr>
          <a:xfrm>
            <a:off x="13466046" y="9586850"/>
            <a:ext cx="4247109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Containerisation</a:t>
            </a:r>
          </a:p>
        </p:txBody>
      </p:sp>
      <p:pic>
        <p:nvPicPr>
          <p:cNvPr id="203" name="consul_logo_large.png" descr="consul_logo_lar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83050" y="7836651"/>
            <a:ext cx="1621434" cy="1621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3"/>
      <p:bldP build="whole" bldLvl="1" animBg="1" rev="0" advAuto="0" spid="203" grpId="5"/>
      <p:bldP build="whole" bldLvl="1" animBg="1" rev="0" advAuto="0" spid="199" grpId="1"/>
      <p:bldP build="whole" bldLvl="1" animBg="1" rev="0" advAuto="0" spid="196" grpId="4"/>
      <p:bldP build="whole" bldLvl="1" animBg="1" rev="0" advAuto="0" spid="202" grpId="8"/>
      <p:bldP build="whole" bldLvl="1" animBg="1" rev="0" advAuto="0" spid="197" grpId="7"/>
      <p:bldP build="whole" bldLvl="1" animBg="1" rev="0" advAuto="0" spid="198" grpId="2"/>
      <p:bldP build="whole" bldLvl="1" animBg="1" rev="0" advAuto="0" spid="201" grpId="6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APP"/>
          <p:cNvSpPr/>
          <p:nvPr/>
        </p:nvSpPr>
        <p:spPr>
          <a:xfrm>
            <a:off x="11004591" y="2345182"/>
            <a:ext cx="2540000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206" name="SENSOR"/>
          <p:cNvSpPr/>
          <p:nvPr/>
        </p:nvSpPr>
        <p:spPr>
          <a:xfrm>
            <a:off x="8689595" y="6210708"/>
            <a:ext cx="2540000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SENSOR</a:t>
            </a:r>
          </a:p>
        </p:txBody>
      </p:sp>
      <p:sp>
        <p:nvSpPr>
          <p:cNvPr id="207" name="WORKER"/>
          <p:cNvSpPr/>
          <p:nvPr/>
        </p:nvSpPr>
        <p:spPr>
          <a:xfrm>
            <a:off x="13319586" y="6210708"/>
            <a:ext cx="2540001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WORKER</a:t>
            </a:r>
          </a:p>
        </p:txBody>
      </p:sp>
      <p:sp>
        <p:nvSpPr>
          <p:cNvPr id="208" name="Line"/>
          <p:cNvSpPr/>
          <p:nvPr/>
        </p:nvSpPr>
        <p:spPr>
          <a:xfrm flipH="1">
            <a:off x="10270882" y="4633444"/>
            <a:ext cx="1329983" cy="132998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209" name="Line"/>
          <p:cNvSpPr/>
          <p:nvPr/>
        </p:nvSpPr>
        <p:spPr>
          <a:xfrm>
            <a:off x="13025118" y="4633444"/>
            <a:ext cx="1329983" cy="1329983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210" name="HTTP"/>
          <p:cNvSpPr txBox="1"/>
          <p:nvPr/>
        </p:nvSpPr>
        <p:spPr>
          <a:xfrm>
            <a:off x="13775779" y="4919922"/>
            <a:ext cx="667234" cy="3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211" name="HTTP"/>
          <p:cNvSpPr txBox="1"/>
          <p:nvPr/>
        </p:nvSpPr>
        <p:spPr>
          <a:xfrm>
            <a:off x="10152571" y="4919922"/>
            <a:ext cx="667234" cy="3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212" name="APP"/>
          <p:cNvSpPr/>
          <p:nvPr/>
        </p:nvSpPr>
        <p:spPr>
          <a:xfrm>
            <a:off x="15634582" y="9338818"/>
            <a:ext cx="2540001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213" name="SENSOR"/>
          <p:cNvSpPr/>
          <p:nvPr/>
        </p:nvSpPr>
        <p:spPr>
          <a:xfrm>
            <a:off x="6374598" y="9338818"/>
            <a:ext cx="2540002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SENSOR</a:t>
            </a:r>
          </a:p>
        </p:txBody>
      </p:sp>
      <p:sp>
        <p:nvSpPr>
          <p:cNvPr id="214" name="WORKER"/>
          <p:cNvSpPr/>
          <p:nvPr/>
        </p:nvSpPr>
        <p:spPr>
          <a:xfrm>
            <a:off x="11004591" y="9338818"/>
            <a:ext cx="2540001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WORKER</a:t>
            </a:r>
          </a:p>
        </p:txBody>
      </p:sp>
      <p:sp>
        <p:nvSpPr>
          <p:cNvPr id="215" name="Line"/>
          <p:cNvSpPr/>
          <p:nvPr/>
        </p:nvSpPr>
        <p:spPr>
          <a:xfrm>
            <a:off x="9074587" y="10354818"/>
            <a:ext cx="177001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216" name="Line"/>
          <p:cNvSpPr/>
          <p:nvPr/>
        </p:nvSpPr>
        <p:spPr>
          <a:xfrm>
            <a:off x="13704580" y="10275998"/>
            <a:ext cx="177001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217" name="HTTP"/>
          <p:cNvSpPr txBox="1"/>
          <p:nvPr/>
        </p:nvSpPr>
        <p:spPr>
          <a:xfrm>
            <a:off x="14255970" y="9812383"/>
            <a:ext cx="667234" cy="3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218" name="HTTP"/>
          <p:cNvSpPr txBox="1"/>
          <p:nvPr/>
        </p:nvSpPr>
        <p:spPr>
          <a:xfrm>
            <a:off x="9625978" y="9891778"/>
            <a:ext cx="667234" cy="365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219" name="Line"/>
          <p:cNvSpPr/>
          <p:nvPr/>
        </p:nvSpPr>
        <p:spPr>
          <a:xfrm>
            <a:off x="2884914" y="8617626"/>
            <a:ext cx="18614172" cy="1"/>
          </a:xfrm>
          <a:prstGeom prst="line">
            <a:avLst/>
          </a:prstGeom>
          <a:ln w="25400" cap="rnd">
            <a:solidFill>
              <a:srgbClr val="808785">
                <a:alpha val="40524"/>
              </a:srgbClr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3" grpId="9"/>
      <p:bldP build="whole" bldLvl="1" animBg="1" rev="0" advAuto="0" spid="218" grpId="13"/>
      <p:bldP build="whole" bldLvl="1" animBg="1" rev="0" advAuto="0" spid="206" grpId="6"/>
      <p:bldP build="whole" bldLvl="1" animBg="1" rev="0" advAuto="0" spid="217" grpId="12"/>
      <p:bldP build="whole" bldLvl="1" animBg="1" rev="0" advAuto="0" spid="212" grpId="11"/>
      <p:bldP build="whole" bldLvl="1" animBg="1" rev="0" advAuto="0" spid="216" grpId="14"/>
      <p:bldP build="whole" bldLvl="1" animBg="1" rev="0" advAuto="0" spid="210" grpId="4"/>
      <p:bldP build="whole" bldLvl="1" animBg="1" rev="0" advAuto="0" spid="205" grpId="1"/>
      <p:bldP build="whole" bldLvl="1" animBg="1" rev="0" advAuto="0" spid="207" grpId="7"/>
      <p:bldP build="whole" bldLvl="1" animBg="1" rev="0" advAuto="0" spid="211" grpId="2"/>
      <p:bldP build="whole" bldLvl="1" animBg="1" rev="0" advAuto="0" spid="208" grpId="3"/>
      <p:bldP build="whole" bldLvl="1" animBg="1" rev="0" advAuto="0" spid="215" grpId="15"/>
      <p:bldP build="whole" bldLvl="1" animBg="1" rev="0" advAuto="0" spid="219" grpId="8"/>
      <p:bldP build="whole" bldLvl="1" animBg="1" rev="0" advAuto="0" spid="209" grpId="5"/>
      <p:bldP build="whole" bldLvl="1" animBg="1" rev="0" advAuto="0" spid="214" grpId="1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hueOff val="-78595"/>
            <a:satOff val="12505"/>
            <a:lumOff val="1387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nsq_blue.png" descr="nsq_bl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5615" y="3262374"/>
            <a:ext cx="1367970" cy="1367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docker.png" descr="docker.png"/>
          <p:cNvPicPr>
            <a:picLocks noChangeAspect="1"/>
          </p:cNvPicPr>
          <p:nvPr/>
        </p:nvPicPr>
        <p:blipFill>
          <a:blip r:embed="rId3">
            <a:alphaModFix amt="25383"/>
            <a:extLst/>
          </a:blip>
          <a:stretch>
            <a:fillRect/>
          </a:stretch>
        </p:blipFill>
        <p:spPr>
          <a:xfrm>
            <a:off x="14766182" y="8041592"/>
            <a:ext cx="1621434" cy="1211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creen Shot 2017-09-10 at 19.15.00.png" descr="Screen Shot 2017-09-10 at 19.15.00.png"/>
          <p:cNvPicPr>
            <a:picLocks noChangeAspect="1"/>
          </p:cNvPicPr>
          <p:nvPr/>
        </p:nvPicPr>
        <p:blipFill>
          <a:blip r:embed="rId4">
            <a:alphaModFix amt="49951"/>
            <a:extLst/>
          </a:blip>
          <a:stretch>
            <a:fillRect/>
          </a:stretch>
        </p:blipFill>
        <p:spPr>
          <a:xfrm>
            <a:off x="8183050" y="3522903"/>
            <a:ext cx="1621434" cy="846911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REST"/>
          <p:cNvSpPr txBox="1"/>
          <p:nvPr/>
        </p:nvSpPr>
        <p:spPr>
          <a:xfrm>
            <a:off x="8247338" y="4886957"/>
            <a:ext cx="1492859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REST</a:t>
            </a:r>
          </a:p>
        </p:txBody>
      </p:sp>
      <p:sp>
        <p:nvSpPr>
          <p:cNvPr id="225" name="Messaging"/>
          <p:cNvSpPr txBox="1"/>
          <p:nvPr/>
        </p:nvSpPr>
        <p:spPr>
          <a:xfrm>
            <a:off x="14265222" y="4886957"/>
            <a:ext cx="2648757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Messaging</a:t>
            </a:r>
          </a:p>
        </p:txBody>
      </p:sp>
      <p:sp>
        <p:nvSpPr>
          <p:cNvPr id="226" name="Service Discovery"/>
          <p:cNvSpPr txBox="1"/>
          <p:nvPr/>
        </p:nvSpPr>
        <p:spPr>
          <a:xfrm>
            <a:off x="6658145" y="9586850"/>
            <a:ext cx="4645845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Service Discovery</a:t>
            </a:r>
          </a:p>
        </p:txBody>
      </p:sp>
      <p:sp>
        <p:nvSpPr>
          <p:cNvPr id="227" name="Containerisation"/>
          <p:cNvSpPr txBox="1"/>
          <p:nvPr/>
        </p:nvSpPr>
        <p:spPr>
          <a:xfrm>
            <a:off x="13453346" y="9586850"/>
            <a:ext cx="4247109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Containerisation</a:t>
            </a:r>
          </a:p>
        </p:txBody>
      </p:sp>
      <p:pic>
        <p:nvPicPr>
          <p:cNvPr id="228" name="consul_logo_large.png" descr="consul_logo_large.png"/>
          <p:cNvPicPr>
            <a:picLocks noChangeAspect="1"/>
          </p:cNvPicPr>
          <p:nvPr/>
        </p:nvPicPr>
        <p:blipFill>
          <a:blip r:embed="rId5">
            <a:alphaModFix amt="25383"/>
            <a:extLst/>
          </a:blip>
          <a:stretch>
            <a:fillRect/>
          </a:stretch>
        </p:blipFill>
        <p:spPr>
          <a:xfrm>
            <a:off x="8170350" y="7836651"/>
            <a:ext cx="1621434" cy="1621435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You are here"/>
          <p:cNvSpPr/>
          <p:nvPr/>
        </p:nvSpPr>
        <p:spPr>
          <a:xfrm rot="1587358">
            <a:off x="11830065" y="2080378"/>
            <a:ext cx="3135296" cy="1473739"/>
          </a:xfrm>
          <a:prstGeom prst="rightArrow">
            <a:avLst>
              <a:gd name="adj1" fmla="val 52000"/>
              <a:gd name="adj2" fmla="val 68940"/>
            </a:avLst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You are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What are Microservices?…"/>
          <p:cNvSpPr txBox="1"/>
          <p:nvPr>
            <p:ph type="body" idx="1"/>
          </p:nvPr>
        </p:nvSpPr>
        <p:spPr>
          <a:xfrm>
            <a:off x="3548062" y="1017984"/>
            <a:ext cx="17287876" cy="1168003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What are Microservices?</a:t>
            </a:r>
          </a:p>
          <a:p>
            <a:pPr marL="0" indent="0">
              <a:buSzTx/>
              <a:buNone/>
            </a:pPr>
            <a:r>
              <a:t>Do you need them?</a:t>
            </a:r>
          </a:p>
          <a:p>
            <a:pPr marL="0" indent="0">
              <a:buSzTx/>
              <a:buNone/>
            </a:pPr>
            <a:r>
              <a:t>How did we do it?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Messa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Messaging</a:t>
            </a:r>
          </a:p>
        </p:txBody>
      </p:sp>
      <p:sp>
        <p:nvSpPr>
          <p:cNvPr id="232" name="APP"/>
          <p:cNvSpPr/>
          <p:nvPr/>
        </p:nvSpPr>
        <p:spPr>
          <a:xfrm>
            <a:off x="14715588" y="5507641"/>
            <a:ext cx="2540001" cy="2540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233" name="SENSOR"/>
          <p:cNvSpPr/>
          <p:nvPr/>
        </p:nvSpPr>
        <p:spPr>
          <a:xfrm>
            <a:off x="7140638" y="5542291"/>
            <a:ext cx="2540001" cy="2540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SENSOR</a:t>
            </a:r>
          </a:p>
        </p:txBody>
      </p:sp>
      <p:sp>
        <p:nvSpPr>
          <p:cNvPr id="234" name="WORKER"/>
          <p:cNvSpPr/>
          <p:nvPr/>
        </p:nvSpPr>
        <p:spPr>
          <a:xfrm>
            <a:off x="10703138" y="5542291"/>
            <a:ext cx="2540001" cy="2540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WORKER</a:t>
            </a:r>
          </a:p>
        </p:txBody>
      </p:sp>
      <p:sp>
        <p:nvSpPr>
          <p:cNvPr id="235" name="NSQ"/>
          <p:cNvSpPr/>
          <p:nvPr/>
        </p:nvSpPr>
        <p:spPr>
          <a:xfrm>
            <a:off x="6622509" y="9264474"/>
            <a:ext cx="11138983" cy="1339454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NSQ</a:t>
            </a:r>
          </a:p>
        </p:txBody>
      </p:sp>
      <p:sp>
        <p:nvSpPr>
          <p:cNvPr id="236" name="Double Arrow"/>
          <p:cNvSpPr/>
          <p:nvPr/>
        </p:nvSpPr>
        <p:spPr>
          <a:xfrm rot="16200000">
            <a:off x="7935054" y="8312194"/>
            <a:ext cx="951170" cy="687727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4">
              <a:hueOff val="141567"/>
              <a:satOff val="12213"/>
              <a:lumOff val="2157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7" name="Double Arrow"/>
          <p:cNvSpPr/>
          <p:nvPr/>
        </p:nvSpPr>
        <p:spPr>
          <a:xfrm rot="16200000">
            <a:off x="11530176" y="8312194"/>
            <a:ext cx="951169" cy="687727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4">
              <a:hueOff val="141567"/>
              <a:satOff val="12213"/>
              <a:lumOff val="2157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8" name="Double Arrow"/>
          <p:cNvSpPr/>
          <p:nvPr/>
        </p:nvSpPr>
        <p:spPr>
          <a:xfrm rot="16200000">
            <a:off x="15510003" y="8312194"/>
            <a:ext cx="951170" cy="687727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4">
              <a:hueOff val="141567"/>
              <a:satOff val="12213"/>
              <a:lumOff val="2157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ou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Routing</a:t>
            </a:r>
          </a:p>
        </p:txBody>
      </p:sp>
      <p:sp>
        <p:nvSpPr>
          <p:cNvPr id="241" name="pub/su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pub/sub</a:t>
            </a:r>
          </a:p>
          <a:p>
            <a:pPr marL="0" indent="0">
              <a:buSzTx/>
              <a:buNone/>
            </a:pPr>
            <a:r>
              <a:t>load/balancing</a:t>
            </a:r>
          </a:p>
          <a:p>
            <a:pPr marL="0" indent="0">
              <a:buSzTx/>
              <a:buNone/>
            </a:pPr>
            <a:r>
              <a:t>… and anti-patterns!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1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Edg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Edge cases</a:t>
            </a:r>
          </a:p>
        </p:txBody>
      </p:sp>
      <p:sp>
        <p:nvSpPr>
          <p:cNvPr id="244" name="stale messag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stale messages</a:t>
            </a:r>
          </a:p>
          <a:p>
            <a:pPr marL="0" indent="0">
              <a:buSzTx/>
              <a:buNone/>
            </a:pPr>
            <a:r>
              <a:t>missed messages</a:t>
            </a:r>
          </a:p>
          <a:p>
            <a:pPr marL="0" indent="0">
              <a:buSzTx/>
              <a:buNone/>
            </a:pPr>
            <a:r>
              <a:t>order of receiving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work.png" descr="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0954" y="2727148"/>
            <a:ext cx="9322092" cy="8261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Screen Shot 2017-09-02 at 13.51.47.png" descr="Screen Shot 2017-09-02 at 13.51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5274" y="400555"/>
            <a:ext cx="21813451" cy="12914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hueOff val="-78595"/>
            <a:satOff val="12505"/>
            <a:lumOff val="1387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nsq_blue.png" descr="nsq_bl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5615" y="3262374"/>
            <a:ext cx="1367970" cy="1367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docker.png" descr="docker.png"/>
          <p:cNvPicPr>
            <a:picLocks noChangeAspect="1"/>
          </p:cNvPicPr>
          <p:nvPr/>
        </p:nvPicPr>
        <p:blipFill>
          <a:blip r:embed="rId3">
            <a:alphaModFix amt="30053"/>
            <a:extLst/>
          </a:blip>
          <a:stretch>
            <a:fillRect/>
          </a:stretch>
        </p:blipFill>
        <p:spPr>
          <a:xfrm>
            <a:off x="14778882" y="8041592"/>
            <a:ext cx="1621434" cy="1211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Screen Shot 2017-09-10 at 19.15.00.png" descr="Screen Shot 2017-09-10 at 19.15.00.png"/>
          <p:cNvPicPr>
            <a:picLocks noChangeAspect="1"/>
          </p:cNvPicPr>
          <p:nvPr/>
        </p:nvPicPr>
        <p:blipFill>
          <a:blip r:embed="rId4">
            <a:alphaModFix amt="49951"/>
            <a:extLst/>
          </a:blip>
          <a:stretch>
            <a:fillRect/>
          </a:stretch>
        </p:blipFill>
        <p:spPr>
          <a:xfrm>
            <a:off x="8183050" y="3522903"/>
            <a:ext cx="1621434" cy="846911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REST"/>
          <p:cNvSpPr txBox="1"/>
          <p:nvPr/>
        </p:nvSpPr>
        <p:spPr>
          <a:xfrm>
            <a:off x="8247338" y="4886957"/>
            <a:ext cx="1492859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REST</a:t>
            </a:r>
          </a:p>
        </p:txBody>
      </p:sp>
      <p:sp>
        <p:nvSpPr>
          <p:cNvPr id="254" name="Messaging"/>
          <p:cNvSpPr txBox="1"/>
          <p:nvPr/>
        </p:nvSpPr>
        <p:spPr>
          <a:xfrm>
            <a:off x="14265222" y="4886957"/>
            <a:ext cx="2648757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Messaging</a:t>
            </a:r>
          </a:p>
        </p:txBody>
      </p:sp>
      <p:sp>
        <p:nvSpPr>
          <p:cNvPr id="255" name="Service Discovery"/>
          <p:cNvSpPr txBox="1"/>
          <p:nvPr/>
        </p:nvSpPr>
        <p:spPr>
          <a:xfrm>
            <a:off x="6670845" y="9586850"/>
            <a:ext cx="4645845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Service Discovery</a:t>
            </a:r>
          </a:p>
        </p:txBody>
      </p:sp>
      <p:sp>
        <p:nvSpPr>
          <p:cNvPr id="256" name="Containerisation"/>
          <p:cNvSpPr txBox="1"/>
          <p:nvPr/>
        </p:nvSpPr>
        <p:spPr>
          <a:xfrm>
            <a:off x="13466046" y="9586850"/>
            <a:ext cx="4247109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Containerisation</a:t>
            </a:r>
          </a:p>
        </p:txBody>
      </p:sp>
      <p:pic>
        <p:nvPicPr>
          <p:cNvPr id="257" name="consul_logo_large.png" descr="consul_logo_lar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83050" y="7836651"/>
            <a:ext cx="1621434" cy="1621435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You are here"/>
          <p:cNvSpPr/>
          <p:nvPr/>
        </p:nvSpPr>
        <p:spPr>
          <a:xfrm rot="1587358">
            <a:off x="4985841" y="6697329"/>
            <a:ext cx="3135296" cy="1473739"/>
          </a:xfrm>
          <a:prstGeom prst="rightArrow">
            <a:avLst>
              <a:gd name="adj1" fmla="val 52000"/>
              <a:gd name="adj2" fmla="val 68940"/>
            </a:avLst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You are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ervice discov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Service discovery</a:t>
            </a:r>
          </a:p>
        </p:txBody>
      </p:sp>
      <p:sp>
        <p:nvSpPr>
          <p:cNvPr id="261" name="nam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228600">
              <a:buSzTx/>
              <a:buNone/>
            </a:pPr>
            <a:r>
              <a:t>name</a:t>
            </a:r>
          </a:p>
          <a:p>
            <a:pPr lvl="1" marL="0" indent="228600">
              <a:buSzTx/>
              <a:buNone/>
            </a:pPr>
            <a:r>
              <a:t>location</a:t>
            </a:r>
          </a:p>
          <a:p>
            <a:pPr lvl="1" marL="0" indent="228600">
              <a:buSzTx/>
              <a:buNone/>
            </a:pPr>
            <a:r>
              <a:t>health check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Finding servi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 services</a:t>
            </a:r>
          </a:p>
        </p:txBody>
      </p:sp>
      <p:sp>
        <p:nvSpPr>
          <p:cNvPr id="264" name="setup Consul as D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setup Consul as DNS</a:t>
            </a:r>
          </a:p>
          <a:p>
            <a:pPr marL="0" indent="0">
              <a:buSzTx/>
              <a:buNone/>
            </a:pPr>
            <a:r>
              <a:t>poll Consul with HTTP</a:t>
            </a:r>
          </a:p>
          <a:p>
            <a:pPr marL="0" indent="0">
              <a:buSzTx/>
              <a:buNone/>
            </a:pPr>
            <a:r>
              <a:t>events from Consul</a:t>
            </a:r>
          </a:p>
          <a:p>
            <a:pPr marL="0" indent="0">
              <a:buSzTx/>
              <a:buNone/>
            </a:pPr>
            <a:r>
              <a:t>consul-template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Screen Shot 2017-09-02 at 14.09.29.png" descr="Screen Shot 2017-09-02 at 14.09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5936" y="505684"/>
            <a:ext cx="17632128" cy="12704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creen Shot 2017-09-02 at 14.00.16.png" descr="Screen Shot 2017-09-02 at 14.00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6633" y="563071"/>
            <a:ext cx="11090906" cy="12590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creen Shot 2017-09-17 at 18.18.48.png" descr="Screen Shot 2017-09-17 at 18.18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1767" y="242617"/>
            <a:ext cx="22160466" cy="13230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hueOff val="-78595"/>
            <a:satOff val="12505"/>
            <a:lumOff val="1387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nsq_blue.png" descr="nsq_bl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5615" y="3262374"/>
            <a:ext cx="1367970" cy="1367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docker.png" descr="dock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78882" y="8041592"/>
            <a:ext cx="1621434" cy="1211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Screen Shot 2017-09-10 at 19.15.00.png" descr="Screen Shot 2017-09-10 at 19.15.00.png"/>
          <p:cNvPicPr>
            <a:picLocks noChangeAspect="1"/>
          </p:cNvPicPr>
          <p:nvPr/>
        </p:nvPicPr>
        <p:blipFill>
          <a:blip r:embed="rId4">
            <a:alphaModFix amt="49951"/>
            <a:extLst/>
          </a:blip>
          <a:stretch>
            <a:fillRect/>
          </a:stretch>
        </p:blipFill>
        <p:spPr>
          <a:xfrm>
            <a:off x="8183050" y="3522903"/>
            <a:ext cx="1621434" cy="846911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REST"/>
          <p:cNvSpPr txBox="1"/>
          <p:nvPr/>
        </p:nvSpPr>
        <p:spPr>
          <a:xfrm>
            <a:off x="8247338" y="4886957"/>
            <a:ext cx="1492859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REST</a:t>
            </a:r>
          </a:p>
        </p:txBody>
      </p:sp>
      <p:sp>
        <p:nvSpPr>
          <p:cNvPr id="274" name="Messaging"/>
          <p:cNvSpPr txBox="1"/>
          <p:nvPr/>
        </p:nvSpPr>
        <p:spPr>
          <a:xfrm>
            <a:off x="14265222" y="4886957"/>
            <a:ext cx="2648757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Messaging</a:t>
            </a:r>
          </a:p>
        </p:txBody>
      </p:sp>
      <p:sp>
        <p:nvSpPr>
          <p:cNvPr id="275" name="Service Discovery"/>
          <p:cNvSpPr txBox="1"/>
          <p:nvPr/>
        </p:nvSpPr>
        <p:spPr>
          <a:xfrm>
            <a:off x="6670845" y="9586850"/>
            <a:ext cx="4645845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Service Discovery</a:t>
            </a:r>
          </a:p>
        </p:txBody>
      </p:sp>
      <p:sp>
        <p:nvSpPr>
          <p:cNvPr id="276" name="Containerisation"/>
          <p:cNvSpPr txBox="1"/>
          <p:nvPr/>
        </p:nvSpPr>
        <p:spPr>
          <a:xfrm>
            <a:off x="13466046" y="9586850"/>
            <a:ext cx="4247109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Containerisation</a:t>
            </a:r>
          </a:p>
        </p:txBody>
      </p:sp>
      <p:pic>
        <p:nvPicPr>
          <p:cNvPr id="277" name="consul_logo_large.png" descr="consul_logo_lar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83050" y="7836651"/>
            <a:ext cx="1621434" cy="1621435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You are here"/>
          <p:cNvSpPr/>
          <p:nvPr/>
        </p:nvSpPr>
        <p:spPr>
          <a:xfrm rot="1587358">
            <a:off x="11598058" y="6790133"/>
            <a:ext cx="3135296" cy="1473739"/>
          </a:xfrm>
          <a:prstGeom prst="rightArrow">
            <a:avLst>
              <a:gd name="adj1" fmla="val 52000"/>
              <a:gd name="adj2" fmla="val 68940"/>
            </a:avLst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/>
            <a:r>
              <a:t>You are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ontaineris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Containerisation</a:t>
            </a:r>
          </a:p>
        </p:txBody>
      </p:sp>
      <p:sp>
        <p:nvSpPr>
          <p:cNvPr id="281" name="recip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recipe</a:t>
            </a:r>
          </a:p>
          <a:p>
            <a:pPr marL="0" indent="0">
              <a:buSzTx/>
              <a:buNone/>
            </a:pPr>
            <a:r>
              <a:t>image</a:t>
            </a:r>
          </a:p>
          <a:p>
            <a:pPr marL="0" indent="0">
              <a:buSzTx/>
              <a:buNone/>
            </a:pPr>
            <a:r>
              <a:t>container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1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Benefi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84" name="service management (deploy, restart, start, stop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service management (deploy, restart, start, stop)</a:t>
            </a:r>
          </a:p>
          <a:p>
            <a:pPr marL="0" indent="0">
              <a:buSzTx/>
              <a:buNone/>
            </a:pPr>
            <a:r>
              <a:t>service environment</a:t>
            </a:r>
          </a:p>
          <a:p>
            <a:pPr marL="0" indent="0">
              <a:buSzTx/>
              <a:buNone/>
            </a:pPr>
            <a:r>
              <a:t>run on my machine</a:t>
            </a:r>
          </a:p>
          <a:p>
            <a:pPr marL="0" indent="0">
              <a:buSzTx/>
              <a:buNone/>
            </a:pPr>
            <a:r>
              <a:t>everything is in code!</a:t>
            </a:r>
          </a:p>
        </p:txBody>
      </p:sp>
      <p:sp>
        <p:nvSpPr>
          <p:cNvPr id="285" name="Heart"/>
          <p:cNvSpPr/>
          <p:nvPr/>
        </p:nvSpPr>
        <p:spPr>
          <a:xfrm rot="540000">
            <a:off x="10866311" y="10554808"/>
            <a:ext cx="1660873" cy="1467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fill="norm" stroke="1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4" grpId="1"/>
      <p:bldP build="whole" bldLvl="1" animBg="1" rev="0" advAuto="0" spid="285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Screen Shot 2017-09-12 at 14.11.31.png" descr="Screen Shot 2017-09-12 at 14.11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0396" y="499141"/>
            <a:ext cx="20943293" cy="12717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Rectangle"/>
          <p:cNvSpPr/>
          <p:nvPr/>
        </p:nvSpPr>
        <p:spPr>
          <a:xfrm>
            <a:off x="15719635" y="-18005"/>
            <a:ext cx="8912546" cy="13752011"/>
          </a:xfrm>
          <a:prstGeom prst="rect">
            <a:avLst/>
          </a:prstGeom>
          <a:solidFill>
            <a:schemeClr val="accent4">
              <a:hueOff val="141567"/>
              <a:satOff val="12213"/>
              <a:lumOff val="2157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0" name="Rectangle"/>
          <p:cNvSpPr/>
          <p:nvPr/>
        </p:nvSpPr>
        <p:spPr>
          <a:xfrm>
            <a:off x="-89783" y="-18005"/>
            <a:ext cx="15812779" cy="13752011"/>
          </a:xfrm>
          <a:prstGeom prst="rect">
            <a:avLst/>
          </a:prstGeom>
          <a:solidFill>
            <a:schemeClr val="accent1">
              <a:hueOff val="-78595"/>
              <a:satOff val="12505"/>
              <a:lumOff val="13871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1" name="Rectangle"/>
          <p:cNvSpPr/>
          <p:nvPr/>
        </p:nvSpPr>
        <p:spPr>
          <a:xfrm>
            <a:off x="1642661" y="2555801"/>
            <a:ext cx="5655075" cy="73607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2" name="consul"/>
          <p:cNvSpPr/>
          <p:nvPr/>
        </p:nvSpPr>
        <p:spPr>
          <a:xfrm>
            <a:off x="1845104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consul</a:t>
            </a:r>
          </a:p>
        </p:txBody>
      </p:sp>
      <p:sp>
        <p:nvSpPr>
          <p:cNvPr id="293" name="nsqd"/>
          <p:cNvSpPr/>
          <p:nvPr/>
        </p:nvSpPr>
        <p:spPr>
          <a:xfrm>
            <a:off x="1845104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nsqd</a:t>
            </a:r>
          </a:p>
        </p:txBody>
      </p:sp>
      <p:sp>
        <p:nvSpPr>
          <p:cNvPr id="294" name="nsqadmin"/>
          <p:cNvSpPr/>
          <p:nvPr/>
        </p:nvSpPr>
        <p:spPr>
          <a:xfrm>
            <a:off x="1845104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nsqadmin</a:t>
            </a:r>
          </a:p>
        </p:txBody>
      </p:sp>
      <p:sp>
        <p:nvSpPr>
          <p:cNvPr id="295" name="go build"/>
          <p:cNvSpPr/>
          <p:nvPr/>
        </p:nvSpPr>
        <p:spPr>
          <a:xfrm>
            <a:off x="1845104" y="4072614"/>
            <a:ext cx="2540001" cy="762001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go build</a:t>
            </a:r>
          </a:p>
        </p:txBody>
      </p:sp>
      <p:sp>
        <p:nvSpPr>
          <p:cNvPr id="296" name="DEV 01"/>
          <p:cNvSpPr txBox="1"/>
          <p:nvPr/>
        </p:nvSpPr>
        <p:spPr>
          <a:xfrm>
            <a:off x="3683170" y="9002962"/>
            <a:ext cx="1574057" cy="66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chemeClr val="accent1">
                    <a:satOff val="-5995"/>
                    <a:lumOff val="-11002"/>
                  </a:schemeClr>
                </a:solidFill>
              </a:defRPr>
            </a:lvl1pPr>
          </a:lstStyle>
          <a:p>
            <a:pPr/>
            <a:r>
              <a:t>DEV 01</a:t>
            </a:r>
          </a:p>
        </p:txBody>
      </p:sp>
      <p:pic>
        <p:nvPicPr>
          <p:cNvPr id="297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7211" y="9065735"/>
            <a:ext cx="720052" cy="538032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DEV…"/>
          <p:cNvSpPr txBox="1"/>
          <p:nvPr/>
        </p:nvSpPr>
        <p:spPr>
          <a:xfrm>
            <a:off x="6469315" y="11811761"/>
            <a:ext cx="2694584" cy="1514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800">
                <a:solidFill>
                  <a:srgbClr val="FFFFFF"/>
                </a:solidFill>
              </a:defRPr>
            </a:pPr>
            <a:r>
              <a:t>DEV</a:t>
            </a:r>
          </a:p>
          <a:p>
            <a:pPr>
              <a:defRPr sz="4800">
                <a:solidFill>
                  <a:srgbClr val="FFFFFF"/>
                </a:solidFill>
              </a:defRPr>
            </a:pPr>
            <a:r>
              <a:t>datacenter</a:t>
            </a:r>
          </a:p>
        </p:txBody>
      </p:sp>
      <p:sp>
        <p:nvSpPr>
          <p:cNvPr id="299" name="registrator"/>
          <p:cNvSpPr/>
          <p:nvPr/>
        </p:nvSpPr>
        <p:spPr>
          <a:xfrm>
            <a:off x="4544317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registrator</a:t>
            </a:r>
          </a:p>
        </p:txBody>
      </p:sp>
      <p:sp>
        <p:nvSpPr>
          <p:cNvPr id="300" name="nsqlookupd"/>
          <p:cNvSpPr/>
          <p:nvPr/>
        </p:nvSpPr>
        <p:spPr>
          <a:xfrm>
            <a:off x="4544317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nsqlookupd</a:t>
            </a:r>
          </a:p>
        </p:txBody>
      </p:sp>
      <p:sp>
        <p:nvSpPr>
          <p:cNvPr id="301" name="logger"/>
          <p:cNvSpPr/>
          <p:nvPr/>
        </p:nvSpPr>
        <p:spPr>
          <a:xfrm>
            <a:off x="4544317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logger</a:t>
            </a:r>
          </a:p>
        </p:txBody>
      </p:sp>
      <p:sp>
        <p:nvSpPr>
          <p:cNvPr id="302" name="image build"/>
          <p:cNvSpPr/>
          <p:nvPr/>
        </p:nvSpPr>
        <p:spPr>
          <a:xfrm>
            <a:off x="4544317" y="4072614"/>
            <a:ext cx="2540001" cy="762001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image build</a:t>
            </a:r>
          </a:p>
        </p:txBody>
      </p:sp>
      <p:sp>
        <p:nvSpPr>
          <p:cNvPr id="303" name="Rectangle"/>
          <p:cNvSpPr/>
          <p:nvPr/>
        </p:nvSpPr>
        <p:spPr>
          <a:xfrm>
            <a:off x="8335477" y="2555801"/>
            <a:ext cx="5655075" cy="73607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04" name="consul"/>
          <p:cNvSpPr/>
          <p:nvPr/>
        </p:nvSpPr>
        <p:spPr>
          <a:xfrm>
            <a:off x="8537919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consul</a:t>
            </a:r>
          </a:p>
        </p:txBody>
      </p:sp>
      <p:sp>
        <p:nvSpPr>
          <p:cNvPr id="305" name="nsqd"/>
          <p:cNvSpPr/>
          <p:nvPr/>
        </p:nvSpPr>
        <p:spPr>
          <a:xfrm>
            <a:off x="8537919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nsqd</a:t>
            </a:r>
          </a:p>
        </p:txBody>
      </p:sp>
      <p:sp>
        <p:nvSpPr>
          <p:cNvPr id="306" name="nsqadmin"/>
          <p:cNvSpPr/>
          <p:nvPr/>
        </p:nvSpPr>
        <p:spPr>
          <a:xfrm>
            <a:off x="8537919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nsqadmin</a:t>
            </a:r>
          </a:p>
        </p:txBody>
      </p:sp>
      <p:sp>
        <p:nvSpPr>
          <p:cNvPr id="307" name="registry"/>
          <p:cNvSpPr/>
          <p:nvPr/>
        </p:nvSpPr>
        <p:spPr>
          <a:xfrm>
            <a:off x="8537919" y="4072614"/>
            <a:ext cx="2540001" cy="762001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registry</a:t>
            </a:r>
          </a:p>
        </p:txBody>
      </p:sp>
      <p:sp>
        <p:nvSpPr>
          <p:cNvPr id="308" name="DEV 02"/>
          <p:cNvSpPr txBox="1"/>
          <p:nvPr/>
        </p:nvSpPr>
        <p:spPr>
          <a:xfrm>
            <a:off x="10375986" y="9002962"/>
            <a:ext cx="1574056" cy="66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chemeClr val="accent1">
                    <a:satOff val="-5995"/>
                    <a:lumOff val="-11002"/>
                  </a:schemeClr>
                </a:solidFill>
              </a:defRPr>
            </a:lvl1pPr>
          </a:lstStyle>
          <a:p>
            <a:pPr/>
            <a:r>
              <a:t>DEV 02</a:t>
            </a:r>
          </a:p>
        </p:txBody>
      </p:sp>
      <p:pic>
        <p:nvPicPr>
          <p:cNvPr id="309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8542" y="9065735"/>
            <a:ext cx="720052" cy="538032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registrator"/>
          <p:cNvSpPr/>
          <p:nvPr/>
        </p:nvSpPr>
        <p:spPr>
          <a:xfrm>
            <a:off x="11237132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registrator</a:t>
            </a:r>
          </a:p>
        </p:txBody>
      </p:sp>
      <p:sp>
        <p:nvSpPr>
          <p:cNvPr id="311" name="nsqlookupd"/>
          <p:cNvSpPr/>
          <p:nvPr/>
        </p:nvSpPr>
        <p:spPr>
          <a:xfrm>
            <a:off x="11237132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nsqlookupd</a:t>
            </a:r>
          </a:p>
        </p:txBody>
      </p:sp>
      <p:sp>
        <p:nvSpPr>
          <p:cNvPr id="312" name="logger"/>
          <p:cNvSpPr/>
          <p:nvPr/>
        </p:nvSpPr>
        <p:spPr>
          <a:xfrm>
            <a:off x="11237132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logger</a:t>
            </a:r>
          </a:p>
        </p:txBody>
      </p:sp>
      <p:sp>
        <p:nvSpPr>
          <p:cNvPr id="313" name="deployer"/>
          <p:cNvSpPr/>
          <p:nvPr/>
        </p:nvSpPr>
        <p:spPr>
          <a:xfrm>
            <a:off x="11237132" y="4072614"/>
            <a:ext cx="2540001" cy="762001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deployer</a:t>
            </a:r>
          </a:p>
        </p:txBody>
      </p:sp>
      <p:sp>
        <p:nvSpPr>
          <p:cNvPr id="314" name="Rectangle"/>
          <p:cNvSpPr/>
          <p:nvPr/>
        </p:nvSpPr>
        <p:spPr>
          <a:xfrm>
            <a:off x="17348372" y="2555801"/>
            <a:ext cx="5655074" cy="73607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5" name="consul"/>
          <p:cNvSpPr/>
          <p:nvPr/>
        </p:nvSpPr>
        <p:spPr>
          <a:xfrm>
            <a:off x="17550813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consul</a:t>
            </a:r>
          </a:p>
        </p:txBody>
      </p:sp>
      <p:sp>
        <p:nvSpPr>
          <p:cNvPr id="316" name="nsqd"/>
          <p:cNvSpPr/>
          <p:nvPr/>
        </p:nvSpPr>
        <p:spPr>
          <a:xfrm>
            <a:off x="17550813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nsqd</a:t>
            </a:r>
          </a:p>
        </p:txBody>
      </p:sp>
      <p:sp>
        <p:nvSpPr>
          <p:cNvPr id="317" name="nsqadmin"/>
          <p:cNvSpPr/>
          <p:nvPr/>
        </p:nvSpPr>
        <p:spPr>
          <a:xfrm>
            <a:off x="17550813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nsqadmin</a:t>
            </a:r>
          </a:p>
        </p:txBody>
      </p:sp>
      <p:sp>
        <p:nvSpPr>
          <p:cNvPr id="318" name="sensor"/>
          <p:cNvSpPr/>
          <p:nvPr/>
        </p:nvSpPr>
        <p:spPr>
          <a:xfrm>
            <a:off x="17550813" y="4072614"/>
            <a:ext cx="2540001" cy="762001"/>
          </a:xfrm>
          <a:prstGeom prst="rect">
            <a:avLst/>
          </a:prstGeom>
          <a:solidFill>
            <a:schemeClr val="accent3">
              <a:satOff val="1837"/>
              <a:lumOff val="-880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sensor</a:t>
            </a:r>
          </a:p>
        </p:txBody>
      </p:sp>
      <p:sp>
        <p:nvSpPr>
          <p:cNvPr id="319" name="AWS 01"/>
          <p:cNvSpPr txBox="1"/>
          <p:nvPr/>
        </p:nvSpPr>
        <p:spPr>
          <a:xfrm>
            <a:off x="19322019" y="9002962"/>
            <a:ext cx="1707778" cy="663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chemeClr val="accent4">
                    <a:hueOff val="-81543"/>
                    <a:satOff val="3097"/>
                    <a:lumOff val="-8662"/>
                  </a:schemeClr>
                </a:solidFill>
              </a:defRPr>
            </a:lvl1pPr>
          </a:lstStyle>
          <a:p>
            <a:pPr/>
            <a:r>
              <a:t>AWS 01</a:t>
            </a:r>
          </a:p>
        </p:txBody>
      </p:sp>
      <p:pic>
        <p:nvPicPr>
          <p:cNvPr id="320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41436" y="9065735"/>
            <a:ext cx="720052" cy="538032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registrator"/>
          <p:cNvSpPr/>
          <p:nvPr/>
        </p:nvSpPr>
        <p:spPr>
          <a:xfrm>
            <a:off x="20250027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registrator</a:t>
            </a:r>
          </a:p>
        </p:txBody>
      </p:sp>
      <p:sp>
        <p:nvSpPr>
          <p:cNvPr id="322" name="nsqlookupd"/>
          <p:cNvSpPr/>
          <p:nvPr/>
        </p:nvSpPr>
        <p:spPr>
          <a:xfrm>
            <a:off x="20250027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nsqlookupd</a:t>
            </a:r>
          </a:p>
        </p:txBody>
      </p:sp>
      <p:sp>
        <p:nvSpPr>
          <p:cNvPr id="323" name="logger"/>
          <p:cNvSpPr/>
          <p:nvPr/>
        </p:nvSpPr>
        <p:spPr>
          <a:xfrm>
            <a:off x="20250027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logger</a:t>
            </a:r>
          </a:p>
        </p:txBody>
      </p:sp>
      <p:sp>
        <p:nvSpPr>
          <p:cNvPr id="324" name="app"/>
          <p:cNvSpPr/>
          <p:nvPr/>
        </p:nvSpPr>
        <p:spPr>
          <a:xfrm>
            <a:off x="20250027" y="4072614"/>
            <a:ext cx="2540001" cy="762001"/>
          </a:xfrm>
          <a:prstGeom prst="rect">
            <a:avLst/>
          </a:prstGeom>
          <a:solidFill>
            <a:schemeClr val="accent3">
              <a:satOff val="1837"/>
              <a:lumOff val="-880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325" name="worker"/>
          <p:cNvSpPr/>
          <p:nvPr/>
        </p:nvSpPr>
        <p:spPr>
          <a:xfrm>
            <a:off x="17550813" y="3109179"/>
            <a:ext cx="2540001" cy="762001"/>
          </a:xfrm>
          <a:prstGeom prst="rect">
            <a:avLst/>
          </a:prstGeom>
          <a:solidFill>
            <a:schemeClr val="accent3">
              <a:satOff val="1837"/>
              <a:lumOff val="-880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</a:defRPr>
            </a:lvl1pPr>
          </a:lstStyle>
          <a:p>
            <a:pPr/>
            <a:r>
              <a:t>worker</a:t>
            </a:r>
          </a:p>
        </p:txBody>
      </p:sp>
      <p:sp>
        <p:nvSpPr>
          <p:cNvPr id="326" name="Rectangle"/>
          <p:cNvSpPr/>
          <p:nvPr/>
        </p:nvSpPr>
        <p:spPr>
          <a:xfrm>
            <a:off x="20250027" y="3109179"/>
            <a:ext cx="2540001" cy="762001"/>
          </a:xfrm>
          <a:prstGeom prst="rect">
            <a:avLst/>
          </a:prstGeom>
          <a:ln w="12700">
            <a:solidFill>
              <a:schemeClr val="accent3">
                <a:satOff val="4450"/>
                <a:lumOff val="-16871"/>
              </a:schemeClr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7" name="AWS…"/>
          <p:cNvSpPr txBox="1"/>
          <p:nvPr/>
        </p:nvSpPr>
        <p:spPr>
          <a:xfrm>
            <a:off x="18828616" y="11811761"/>
            <a:ext cx="2694584" cy="1514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800">
                <a:solidFill>
                  <a:srgbClr val="FFFFFF"/>
                </a:solidFill>
              </a:defRPr>
            </a:pPr>
            <a:r>
              <a:t>AWS</a:t>
            </a:r>
          </a:p>
          <a:p>
            <a:pPr>
              <a:defRPr sz="4800">
                <a:solidFill>
                  <a:srgbClr val="FFFFFF"/>
                </a:solidFill>
              </a:defRPr>
            </a:pPr>
            <a:r>
              <a:t>datacenter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ithub.com/minus5/examples-servic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github.com/minus5/examples-services</a:t>
            </a:r>
          </a:p>
        </p:txBody>
      </p:sp>
      <p:pic>
        <p:nvPicPr>
          <p:cNvPr id="330" name="golang-card.png" descr="golang-car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29354" y="7224183"/>
            <a:ext cx="3725292" cy="1862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minus5.jpg" descr="minus5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768" r="0" b="2768"/>
          <a:stretch>
            <a:fillRect/>
          </a:stretch>
        </p:blipFill>
        <p:spPr>
          <a:xfrm>
            <a:off x="2318543" y="384715"/>
            <a:ext cx="19747056" cy="11139365"/>
          </a:xfrm>
          <a:prstGeom prst="rect">
            <a:avLst/>
          </a:prstGeom>
        </p:spPr>
      </p:pic>
      <p:sp>
        <p:nvSpPr>
          <p:cNvPr id="333" name="marin.prcela@minus5.hr"/>
          <p:cNvSpPr txBox="1"/>
          <p:nvPr>
            <p:ph type="body" sz="quarter" idx="1"/>
          </p:nvPr>
        </p:nvSpPr>
        <p:spPr>
          <a:xfrm>
            <a:off x="4833937" y="11820907"/>
            <a:ext cx="14716126" cy="1589485"/>
          </a:xfrm>
          <a:prstGeom prst="rect">
            <a:avLst/>
          </a:prstGeom>
        </p:spPr>
        <p:txBody>
          <a:bodyPr/>
          <a:lstStyle/>
          <a:p>
            <a:pPr/>
            <a:r>
              <a:t> </a:t>
            </a:r>
            <a:r>
              <a:rPr i="1" u="sng">
                <a:latin typeface="Gill Sans"/>
                <a:ea typeface="Gill Sans"/>
                <a:cs typeface="Gill Sans"/>
                <a:sym typeface="Gill Sans"/>
                <a:hlinkClick r:id="rId3" invalidUrl="" action="" tgtFrame="" tooltip="" history="1" highlightClick="0" endSnd="0"/>
              </a:rPr>
              <a:t>marin.prcela@minus5.hr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porti-android.png" descr="sporti-androi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21926" y="1682862"/>
            <a:ext cx="13044019" cy="11148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sporti-ios.png" descr="sporti-io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978" y="1704814"/>
            <a:ext cx="12083333" cy="10306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G_3314.JPG" descr="IMG_331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401" y="229200"/>
            <a:ext cx="9943198" cy="13257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satOff val="5412"/>
            <a:lumOff val="-3074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hat are Microservice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solidFill>
                  <a:srgbClr val="FFFFFF"/>
                </a:solidFill>
              </a:defRPr>
            </a:lvl1pPr>
          </a:lstStyle>
          <a:p>
            <a:pPr/>
            <a:r>
              <a:t>What are Microservices?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oosely coupled…"/>
          <p:cNvSpPr txBox="1"/>
          <p:nvPr>
            <p:ph type="body" idx="1"/>
          </p:nvPr>
        </p:nvSpPr>
        <p:spPr>
          <a:xfrm>
            <a:off x="3548062" y="1017984"/>
            <a:ext cx="17287876" cy="1168003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loosely coupled</a:t>
            </a:r>
          </a:p>
          <a:p>
            <a:pPr marL="0" indent="0">
              <a:buSzTx/>
              <a:buNone/>
            </a:pPr>
            <a:r>
              <a:t>business capabilities</a:t>
            </a:r>
          </a:p>
          <a:p>
            <a:pPr marL="0" indent="0">
              <a:buSzTx/>
              <a:buNone/>
            </a:pPr>
            <a:r>
              <a:t>enable continioius delivery</a:t>
            </a:r>
          </a:p>
          <a:p>
            <a:pPr marL="0" indent="0">
              <a:buSzTx/>
              <a:buNone/>
            </a:pPr>
            <a:r>
              <a:t>evolve techology stack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ontend"/>
          <p:cNvSpPr/>
          <p:nvPr/>
        </p:nvSpPr>
        <p:spPr>
          <a:xfrm>
            <a:off x="6098007" y="4639639"/>
            <a:ext cx="3128974" cy="86677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frontend</a:t>
            </a:r>
          </a:p>
        </p:txBody>
      </p:sp>
      <p:sp>
        <p:nvSpPr>
          <p:cNvPr id="138" name="Cylinder"/>
          <p:cNvSpPr/>
          <p:nvPr/>
        </p:nvSpPr>
        <p:spPr>
          <a:xfrm>
            <a:off x="6980587" y="8827830"/>
            <a:ext cx="1363813" cy="1800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3">
              <a:satOff val="4450"/>
              <a:lumOff val="-16871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9" name="backend"/>
          <p:cNvSpPr/>
          <p:nvPr/>
        </p:nvSpPr>
        <p:spPr>
          <a:xfrm>
            <a:off x="6098007" y="5783809"/>
            <a:ext cx="3128974" cy="2752777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backend</a:t>
            </a:r>
          </a:p>
        </p:txBody>
      </p:sp>
      <p:sp>
        <p:nvSpPr>
          <p:cNvPr id="140" name="accounts"/>
          <p:cNvSpPr/>
          <p:nvPr/>
        </p:nvSpPr>
        <p:spPr>
          <a:xfrm>
            <a:off x="12065268" y="8219957"/>
            <a:ext cx="2392649" cy="763785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accounts</a:t>
            </a:r>
          </a:p>
        </p:txBody>
      </p:sp>
      <p:sp>
        <p:nvSpPr>
          <p:cNvPr id="141" name="Cylinder"/>
          <p:cNvSpPr/>
          <p:nvPr/>
        </p:nvSpPr>
        <p:spPr>
          <a:xfrm>
            <a:off x="14092770" y="8886478"/>
            <a:ext cx="656581" cy="866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4">
              <a:hueOff val="-81543"/>
              <a:satOff val="3097"/>
              <a:lumOff val="-866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2" name="frontend"/>
          <p:cNvSpPr/>
          <p:nvPr/>
        </p:nvSpPr>
        <p:spPr>
          <a:xfrm>
            <a:off x="11877125" y="4639639"/>
            <a:ext cx="6404868" cy="86677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frontend</a:t>
            </a:r>
          </a:p>
        </p:txBody>
      </p:sp>
      <p:sp>
        <p:nvSpPr>
          <p:cNvPr id="143" name="Line"/>
          <p:cNvSpPr/>
          <p:nvPr/>
        </p:nvSpPr>
        <p:spPr>
          <a:xfrm flipV="1">
            <a:off x="10646124" y="3003776"/>
            <a:ext cx="1" cy="7708449"/>
          </a:xfrm>
          <a:prstGeom prst="line">
            <a:avLst/>
          </a:prstGeom>
          <a:ln w="25400" cap="rnd">
            <a:solidFill>
              <a:srgbClr val="808785">
                <a:alpha val="40524"/>
              </a:srgbClr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/>
          </a:p>
        </p:txBody>
      </p:sp>
      <p:sp>
        <p:nvSpPr>
          <p:cNvPr id="144" name="Monolith"/>
          <p:cNvSpPr txBox="1"/>
          <p:nvPr/>
        </p:nvSpPr>
        <p:spPr>
          <a:xfrm>
            <a:off x="6466169" y="3200710"/>
            <a:ext cx="2392649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Monolith</a:t>
            </a:r>
          </a:p>
        </p:txBody>
      </p:sp>
      <p:sp>
        <p:nvSpPr>
          <p:cNvPr id="145" name="Microservices"/>
          <p:cNvSpPr txBox="1"/>
          <p:nvPr/>
        </p:nvSpPr>
        <p:spPr>
          <a:xfrm>
            <a:off x="13299549" y="3218990"/>
            <a:ext cx="3560019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/>
            <a:r>
              <a:t>Microservices</a:t>
            </a:r>
          </a:p>
        </p:txBody>
      </p:sp>
      <p:sp>
        <p:nvSpPr>
          <p:cNvPr id="146" name="tickets"/>
          <p:cNvSpPr/>
          <p:nvPr/>
        </p:nvSpPr>
        <p:spPr>
          <a:xfrm>
            <a:off x="12947849" y="6060288"/>
            <a:ext cx="2395967" cy="763786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tickets</a:t>
            </a:r>
          </a:p>
        </p:txBody>
      </p:sp>
      <p:sp>
        <p:nvSpPr>
          <p:cNvPr id="147" name="Cylinder"/>
          <p:cNvSpPr/>
          <p:nvPr/>
        </p:nvSpPr>
        <p:spPr>
          <a:xfrm>
            <a:off x="14978670" y="6726810"/>
            <a:ext cx="656580" cy="866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4">
              <a:hueOff val="-81543"/>
              <a:satOff val="3097"/>
              <a:lumOff val="-866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8" name="odds"/>
          <p:cNvSpPr/>
          <p:nvPr/>
        </p:nvSpPr>
        <p:spPr>
          <a:xfrm>
            <a:off x="15601911" y="7886696"/>
            <a:ext cx="2392648" cy="763785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odds</a:t>
            </a:r>
          </a:p>
        </p:txBody>
      </p:sp>
      <p:sp>
        <p:nvSpPr>
          <p:cNvPr id="149" name="Cylinder"/>
          <p:cNvSpPr/>
          <p:nvPr/>
        </p:nvSpPr>
        <p:spPr>
          <a:xfrm>
            <a:off x="17629413" y="8553217"/>
            <a:ext cx="656581" cy="866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4">
              <a:hueOff val="-81543"/>
              <a:satOff val="3097"/>
              <a:lumOff val="-866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8" grpId="6"/>
      <p:bldP build="whole" bldLvl="1" animBg="1" rev="0" advAuto="0" spid="146" grpId="3"/>
      <p:bldP build="whole" bldLvl="1" animBg="1" rev="0" advAuto="0" spid="140" grpId="7"/>
      <p:bldP build="whole" bldLvl="1" animBg="1" rev="0" advAuto="0" spid="143" grpId="5"/>
      <p:bldP build="whole" bldLvl="1" animBg="1" rev="0" advAuto="0" spid="142" grpId="2"/>
      <p:bldP build="whole" bldLvl="1" animBg="1" rev="0" advAuto="0" spid="149" grpId="8"/>
      <p:bldP build="whole" bldLvl="1" animBg="1" rev="0" advAuto="0" spid="141" grpId="9"/>
      <p:bldP build="whole" bldLvl="1" animBg="1" rev="0" advAuto="0" spid="145" grpId="1"/>
      <p:bldP build="whole" bldLvl="1" animBg="1" rev="0" advAuto="0" spid="147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satOff val="5412"/>
            <a:lumOff val="-3074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o you need them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solidFill>
                  <a:srgbClr val="FFFFFF"/>
                </a:solidFill>
              </a:defRPr>
            </a:lvl1pPr>
          </a:lstStyle>
          <a:p>
            <a:pPr/>
            <a:r>
              <a:t>Do you need them?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